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86ea8c8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86ea8c8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668519d2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668519d2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668519d2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668519d2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7cba7a96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7cba7a96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668519d2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668519d2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7cba7a9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7cba7a9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7cba7a96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7cba7a96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686ea8c8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686ea8c8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668519d2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668519d2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686ea8c8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686ea8c8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668519d2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668519d2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d844402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d844402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668519d2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668519d2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668519d2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668519d2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7d84440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7d84440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668519d2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668519d2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668519d2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668519d2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7d844402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7d844402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Robson\OneDrive%20-%20Fatec%20Centro%20Paula%20Souza\Rob\Faculdades\FATEC\PENSE%20GRANDE\20181108_205259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82150" y="4193175"/>
            <a:ext cx="85206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73763"/>
                </a:solidFill>
              </a:rPr>
              <a:t>Ajudaremos a decidir, a descobrir como é.</a:t>
            </a:r>
            <a:endParaRPr sz="2400" b="1">
              <a:solidFill>
                <a:srgbClr val="073763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025" y="1514600"/>
            <a:ext cx="4236850" cy="18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9" y="1248917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4401050" y="1282130"/>
            <a:ext cx="2700900" cy="1875000"/>
          </a:xfrm>
          <a:prstGeom prst="chevron">
            <a:avLst>
              <a:gd name="adj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22"/>
          <p:cNvSpPr/>
          <p:nvPr/>
        </p:nvSpPr>
        <p:spPr>
          <a:xfrm>
            <a:off x="6198050" y="1282125"/>
            <a:ext cx="2497800" cy="1875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2523575" y="1282125"/>
            <a:ext cx="2786700" cy="18750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153" name="Google Shape;153;p22"/>
          <p:cNvCxnSpPr/>
          <p:nvPr/>
        </p:nvCxnSpPr>
        <p:spPr>
          <a:xfrm flipH="1">
            <a:off x="3681509" y="3167929"/>
            <a:ext cx="19200" cy="594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4" name="Google Shape;154;p22"/>
          <p:cNvSpPr txBox="1"/>
          <p:nvPr/>
        </p:nvSpPr>
        <p:spPr>
          <a:xfrm rot="-481">
            <a:off x="2697488" y="3632122"/>
            <a:ext cx="21432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Retorno financeiro com base no cálculo do ROI</a:t>
            </a:r>
            <a:endParaRPr sz="1800" b="1"/>
          </a:p>
        </p:txBody>
      </p:sp>
      <p:cxnSp>
        <p:nvCxnSpPr>
          <p:cNvPr id="155" name="Google Shape;155;p22"/>
          <p:cNvCxnSpPr/>
          <p:nvPr/>
        </p:nvCxnSpPr>
        <p:spPr>
          <a:xfrm rot="10800000" flipH="1">
            <a:off x="1473873" y="745914"/>
            <a:ext cx="772200" cy="3474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156" name="Google Shape;156;p22"/>
          <p:cNvSpPr txBox="1"/>
          <p:nvPr/>
        </p:nvSpPr>
        <p:spPr>
          <a:xfrm>
            <a:off x="3118698" y="279075"/>
            <a:ext cx="33225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/>
              <a:t>Plano estratégico</a:t>
            </a:r>
            <a:endParaRPr sz="2800" b="1"/>
          </a:p>
        </p:txBody>
      </p:sp>
      <p:cxnSp>
        <p:nvCxnSpPr>
          <p:cNvPr id="157" name="Google Shape;157;p22"/>
          <p:cNvCxnSpPr/>
          <p:nvPr/>
        </p:nvCxnSpPr>
        <p:spPr>
          <a:xfrm rot="10800000">
            <a:off x="5476175" y="3157050"/>
            <a:ext cx="12600" cy="557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8" name="Google Shape;158;p22"/>
          <p:cNvSpPr txBox="1"/>
          <p:nvPr/>
        </p:nvSpPr>
        <p:spPr>
          <a:xfrm>
            <a:off x="4765824" y="3648175"/>
            <a:ext cx="22935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Perspectiva de crescimento nos primeiros anos</a:t>
            </a:r>
            <a:endParaRPr sz="1800" b="1"/>
          </a:p>
        </p:txBody>
      </p:sp>
      <p:sp>
        <p:nvSpPr>
          <p:cNvPr id="159" name="Google Shape;159;p22"/>
          <p:cNvSpPr txBox="1"/>
          <p:nvPr/>
        </p:nvSpPr>
        <p:spPr>
          <a:xfrm>
            <a:off x="6903375" y="3599475"/>
            <a:ext cx="18297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Estimativa de alcance de mercado</a:t>
            </a:r>
            <a:endParaRPr sz="1800" b="1"/>
          </a:p>
        </p:txBody>
      </p:sp>
      <p:cxnSp>
        <p:nvCxnSpPr>
          <p:cNvPr id="160" name="Google Shape;160;p22"/>
          <p:cNvCxnSpPr>
            <a:stCxn id="159" idx="0"/>
          </p:cNvCxnSpPr>
          <p:nvPr/>
        </p:nvCxnSpPr>
        <p:spPr>
          <a:xfrm>
            <a:off x="7818225" y="3599475"/>
            <a:ext cx="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 flipH="1">
            <a:off x="7555552" y="3244125"/>
            <a:ext cx="3600" cy="367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375" y="370700"/>
            <a:ext cx="1829700" cy="74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2845325" y="1282125"/>
            <a:ext cx="2879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Contratos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   fechados com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       instituições da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        região Leste 4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    em 2019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4760100" y="1321438"/>
            <a:ext cx="6465000" cy="20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Atender as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     demais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      regiões da zona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      leste de São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  Paulo a partir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de 2021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6462725" y="1307325"/>
            <a:ext cx="71913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Todas as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     regiões da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          cidade de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        São Paulo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     em 2025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311700" y="94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 Teste de fumaça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5" y="94325"/>
            <a:ext cx="1584000" cy="9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3" name="Google Shape;173;p23" descr="Gráfico de respostas do Formulários Google. Título da pergunta: Você já teve alguma forma de orientação profissional na escola (Alguém que explicou como é ser um profissional de alguma área) ?. Número de respostas: 26 respostas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38150"/>
            <a:ext cx="4004299" cy="20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descr="Gráfico de respostas do Formulários Google. Título da pergunta: Você gostaria de ter uma orientação que explicasse como é trabalhar em algumas áreas, para que você pudesse escolher melhor o que fazer quando sair da escola?. Número de respostas: 11 respostas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5875" y="838138"/>
            <a:ext cx="4369450" cy="21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descr="Gráfico de respostas do Formulários Google. Título da pergunta: Você achou essa orientação suficiente para escolher o que quer fazer quando sair da escola?. Número de respostas: 15 respostas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075" y="2744925"/>
            <a:ext cx="4489850" cy="2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 descr="Gráfico de respostas do Formulários Google. Título da pergunta: Você gostaria de ter outra orientação que explicasse como é trabalhar em algumas áreas, para que você pudesse escolher melhor o que fazer quando sair da escola?. Número de respostas: 15 respostas.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8925" y="2966630"/>
            <a:ext cx="4046474" cy="20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311700" y="152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Concorrente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85" y="1017724"/>
            <a:ext cx="382731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5" y="94325"/>
            <a:ext cx="1584000" cy="92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4569025" y="1017725"/>
            <a:ext cx="4143300" cy="23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Orientação profissional como foco secundário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Feira do Estudante (EXPO CIEE)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Identificação de habilidades e compatibilidade com profissões que estão “em alta”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91025"/>
            <a:ext cx="91440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3409475" y="313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Diferencial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3857700" y="1325625"/>
            <a:ext cx="497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Foco principal é a orientação profissional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Contato maior entre profissionais e jovens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O jovem terá liberdade de escolha, de acordo com o que mais se sentir confortável e gosto pessoal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l="31535" t="7424" r="30275"/>
          <a:stretch/>
        </p:blipFill>
        <p:spPr>
          <a:xfrm>
            <a:off x="540650" y="1045800"/>
            <a:ext cx="3033075" cy="31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81475"/>
            <a:ext cx="91440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5" y="94325"/>
            <a:ext cx="1584000" cy="92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472425" y="26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Contato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75" y="-115450"/>
            <a:ext cx="3760175" cy="43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5">
            <a:alphaModFix/>
          </a:blip>
          <a:srcRect t="6807" b="6807"/>
          <a:stretch/>
        </p:blipFill>
        <p:spPr>
          <a:xfrm>
            <a:off x="1331845" y="407334"/>
            <a:ext cx="2170039" cy="333268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4067225" y="920088"/>
            <a:ext cx="15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Facebook</a:t>
            </a:r>
            <a:endParaRPr sz="1800"/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6">
            <a:alphaModFix/>
          </a:blip>
          <a:srcRect l="24366" r="25331"/>
          <a:stretch/>
        </p:blipFill>
        <p:spPr>
          <a:xfrm>
            <a:off x="5761450" y="94325"/>
            <a:ext cx="2842250" cy="40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2304" y="287265"/>
            <a:ext cx="2520544" cy="344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4083400" y="1471375"/>
            <a:ext cx="2229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Instagram</a:t>
            </a:r>
            <a:endParaRPr sz="1800"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145300"/>
            <a:ext cx="914400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4114800" y="1990725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3090467" y="3743891"/>
            <a:ext cx="46941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highlight>
                  <a:srgbClr val="EFEFEF"/>
                </a:highlight>
              </a:rPr>
              <a:t>Landing page</a:t>
            </a:r>
            <a:endParaRPr sz="1800">
              <a:highlight>
                <a:srgbClr val="EFEFEF"/>
              </a:highlight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13" y="148100"/>
            <a:ext cx="8628575" cy="439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7" y="4310325"/>
            <a:ext cx="914400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3221525" y="0"/>
            <a:ext cx="73368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Landing Page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3950496" y="-92546"/>
            <a:ext cx="148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Site</a:t>
            </a:r>
            <a:endParaRPr dirty="0"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91025"/>
            <a:ext cx="91440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20181108_205259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75656" y="411510"/>
            <a:ext cx="6309320" cy="4731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963" y="935175"/>
            <a:ext cx="6312474" cy="35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000000"/>
                </a:solidFill>
              </a:rPr>
              <a:t>Simulação de venda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"/>
          </p:nvPr>
        </p:nvSpPr>
        <p:spPr>
          <a:xfrm>
            <a:off x="293325" y="2219275"/>
            <a:ext cx="3346200" cy="21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>
                <a:solidFill>
                  <a:srgbClr val="000000"/>
                </a:solidFill>
              </a:rPr>
              <a:t>Custo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>
                <a:solidFill>
                  <a:srgbClr val="000000"/>
                </a:solidFill>
              </a:rPr>
              <a:t>Outros tipos de orientação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>
                <a:solidFill>
                  <a:srgbClr val="000000"/>
                </a:solidFill>
              </a:rPr>
              <a:t>Feira de profissões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3400"/>
            <a:ext cx="9143999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Equipe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50" y="1232038"/>
            <a:ext cx="2403125" cy="267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337375" y="1367102"/>
            <a:ext cx="2403125" cy="24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9097" y="1232050"/>
            <a:ext cx="2476803" cy="267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168825" y="3905275"/>
            <a:ext cx="8428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     ANA CAROLINA                                  REBECCA CANDIDO                        ROBSON FERREIRA</a:t>
            </a:r>
            <a:endParaRPr b="1"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25" y="94325"/>
            <a:ext cx="1584000" cy="9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381375"/>
            <a:ext cx="91440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sociais</a:t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25" y="1095375"/>
            <a:ext cx="4759200" cy="23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/>
          <p:nvPr/>
        </p:nvSpPr>
        <p:spPr>
          <a:xfrm>
            <a:off x="972600" y="3222450"/>
            <a:ext cx="69690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@comoeprofissional       @comoeprofissional    (11) 98134-4537</a:t>
            </a:r>
            <a:endParaRPr sz="1800"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45300"/>
            <a:ext cx="91440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 rotWithShape="1">
          <a:blip r:embed="rId5">
            <a:alphaModFix/>
          </a:blip>
          <a:srcRect l="18121" r="19603"/>
          <a:stretch/>
        </p:blipFill>
        <p:spPr>
          <a:xfrm>
            <a:off x="5780325" y="1454070"/>
            <a:ext cx="1997875" cy="1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Dor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972925"/>
            <a:ext cx="476250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83325" y="1345400"/>
            <a:ext cx="4298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800"/>
              <a:t>Assim que se termina o ensino médio, adolescentes não sabem qual e o que seguir como área profissional.  </a:t>
            </a:r>
            <a:r>
              <a:rPr lang="pt-BR"/>
              <a:t>                                             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166500" y="2768475"/>
            <a:ext cx="42150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Isso os prejudica em todos os sentidos, pois sem foco, não terão boas perspectivas.</a:t>
            </a:r>
            <a:endParaRPr sz="18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5" y="94325"/>
            <a:ext cx="1584000" cy="9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43400"/>
            <a:ext cx="9143999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de felicidade e sucesso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1 em cada 3 profissionais se sentem infelizes e 95% dos profissionais não têm clareza de suas metas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Muitos profissionais estão infelizes com sua situação profissional e esta situação resulta em insucesso, desmotivação e muitas vezes até em problemas de saúde.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33175" y="3590925"/>
            <a:ext cx="8010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Waleska Farias. https://www.catho.com.br/carreira-sucesso/colunistas/noticias/felicidade-o-segredo-do-sucesso-profissional-semanadoemprego/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1025"/>
            <a:ext cx="91440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53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Solução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Ajudaremos os adolescentes a decidirem suas futuras áreas profissionais de acordo com o que se sentem confortáveis.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Levaremos profissionais com experiência de mercado para os ambientes escolares desses jovens para que tenham contato direto com alguém que lhes mostrará como é o cotidiano da profissão escolhida, suas vantagens e desvantagens, além de tirarem dúvidas.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Encaminhamento do jovem a escolas técnicas e universidades que ofereçam cursos alinhados com o que busca.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5" y="94325"/>
            <a:ext cx="1584000" cy="92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 rot="10800000" flipH="1">
            <a:off x="6499425" y="656819"/>
            <a:ext cx="1889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6112850" y="306625"/>
            <a:ext cx="56973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61625" y="-392625"/>
            <a:ext cx="59514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81475"/>
            <a:ext cx="91440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Dados de adolescentes que atingiremos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00" y="1375801"/>
            <a:ext cx="3826800" cy="239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4645725" y="1195725"/>
            <a:ext cx="3878700" cy="3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Segundo a Secretaria da Educação do Estado de São Paulo, há 117 escolas particulares localizadas na região Leste 4.</a:t>
            </a:r>
            <a:endParaRPr sz="18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800"/>
              <a:t>Atendendo os bairros de Artur Alvim, Cidade Líder, Parque do Carmo, São Mateus, Sapopemba e Vila Matilde.</a:t>
            </a:r>
            <a:r>
              <a:rPr lang="pt-BR"/>
              <a:t/>
            </a:r>
            <a:br>
              <a:rPr lang="pt-BR"/>
            </a:br>
            <a:r>
              <a:rPr lang="pt-BR"/>
              <a:t/>
            </a:r>
            <a:br>
              <a:rPr lang="pt-BR"/>
            </a:b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614650" y="3767700"/>
            <a:ext cx="43389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http://www.educacao.sp.gov.br/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91025"/>
            <a:ext cx="91440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236213" y="951550"/>
            <a:ext cx="2576400" cy="1433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255525" y="951550"/>
            <a:ext cx="2576400" cy="1433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250025" y="2741175"/>
            <a:ext cx="2576400" cy="1433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3236225" y="2717075"/>
            <a:ext cx="2576400" cy="1433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255525" y="2733738"/>
            <a:ext cx="2576400" cy="1433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250025" y="951550"/>
            <a:ext cx="2576400" cy="1433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45275" y="897725"/>
            <a:ext cx="3121800" cy="1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A escola constata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falta de orientação profissional ou insuficiente com seus alunos</a:t>
            </a:r>
            <a:endParaRPr sz="1800" b="1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43400"/>
            <a:ext cx="9143999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312425" y="1014425"/>
            <a:ext cx="2447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Conhece a empresa </a:t>
            </a:r>
            <a:br>
              <a:rPr lang="pt-BR" sz="1800" b="1"/>
            </a:br>
            <a:r>
              <a:rPr lang="pt-BR" sz="1800" b="1"/>
              <a:t>pelas redes sociais, </a:t>
            </a:r>
            <a:br>
              <a:rPr lang="pt-BR" sz="1800" b="1"/>
            </a:br>
            <a:r>
              <a:rPr lang="pt-BR" sz="1800" b="1"/>
              <a:t>site ou marketing </a:t>
            </a:r>
            <a:endParaRPr sz="1800"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digital</a:t>
            </a:r>
            <a:endParaRPr sz="1800" b="1"/>
          </a:p>
        </p:txBody>
      </p:sp>
      <p:sp>
        <p:nvSpPr>
          <p:cNvPr id="108" name="Google Shape;108;p18"/>
          <p:cNvSpPr txBox="1"/>
          <p:nvPr/>
        </p:nvSpPr>
        <p:spPr>
          <a:xfrm>
            <a:off x="6196000" y="1064450"/>
            <a:ext cx="6858000" cy="1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Se cadastra na landing</a:t>
            </a:r>
            <a:endParaRPr sz="1800"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page e/ou entra em </a:t>
            </a:r>
            <a:endParaRPr sz="1800"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contato para </a:t>
            </a:r>
            <a:endParaRPr sz="1800"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orçamento</a:t>
            </a:r>
            <a:endParaRPr sz="1800" b="1"/>
          </a:p>
        </p:txBody>
      </p:sp>
      <p:sp>
        <p:nvSpPr>
          <p:cNvPr id="109" name="Google Shape;109;p18"/>
          <p:cNvSpPr txBox="1"/>
          <p:nvPr/>
        </p:nvSpPr>
        <p:spPr>
          <a:xfrm>
            <a:off x="297075" y="2664975"/>
            <a:ext cx="3998100" cy="17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Envio de funcionários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para realizar pesquisa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na escola sobre os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profissionais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requisitados</a:t>
            </a:r>
            <a:endParaRPr sz="1800" b="1"/>
          </a:p>
        </p:txBody>
      </p:sp>
      <p:sp>
        <p:nvSpPr>
          <p:cNvPr id="110" name="Google Shape;110;p18"/>
          <p:cNvSpPr txBox="1"/>
          <p:nvPr/>
        </p:nvSpPr>
        <p:spPr>
          <a:xfrm>
            <a:off x="3183725" y="2728925"/>
            <a:ext cx="3424200" cy="21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Profissionais realizam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palestras e esclarecem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dúvidas dos jovens na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própria escola</a:t>
            </a:r>
            <a:r>
              <a:rPr lang="pt-BR" sz="1800"/>
              <a:t> </a:t>
            </a:r>
            <a:endParaRPr sz="1800"/>
          </a:p>
        </p:txBody>
      </p:sp>
      <p:sp>
        <p:nvSpPr>
          <p:cNvPr id="111" name="Google Shape;111;p18"/>
          <p:cNvSpPr txBox="1"/>
          <p:nvPr/>
        </p:nvSpPr>
        <p:spPr>
          <a:xfrm>
            <a:off x="6226950" y="2903950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Encaminhamento para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escolas técnicas e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universidades</a:t>
            </a:r>
            <a:endParaRPr sz="1800" b="1"/>
          </a:p>
        </p:txBody>
      </p:sp>
      <p:sp>
        <p:nvSpPr>
          <p:cNvPr id="112" name="Google Shape;112;p18"/>
          <p:cNvSpPr/>
          <p:nvPr/>
        </p:nvSpPr>
        <p:spPr>
          <a:xfrm>
            <a:off x="2859875" y="1514375"/>
            <a:ext cx="323700" cy="2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5907875" y="1514375"/>
            <a:ext cx="323700" cy="2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859875" y="3419375"/>
            <a:ext cx="323700" cy="2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5907875" y="3419375"/>
            <a:ext cx="323700" cy="2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2688425" y="171175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Jornada do Cliente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Inspiração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00" y="1100462"/>
            <a:ext cx="3160200" cy="3160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500" y="1329183"/>
            <a:ext cx="4922100" cy="253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25" y="94325"/>
            <a:ext cx="1584000" cy="9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43400"/>
            <a:ext cx="9143999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Público Alvo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39475" cy="29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275" y="1170125"/>
            <a:ext cx="4447325" cy="29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25" y="94325"/>
            <a:ext cx="1584000" cy="92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91025"/>
            <a:ext cx="91440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875" y="1627325"/>
            <a:ext cx="58578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custo mensal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91025"/>
            <a:ext cx="91440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292875" y="1331125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Apresentação: </a:t>
            </a:r>
            <a:r>
              <a:rPr lang="pt-BR" sz="1800" b="1">
                <a:solidFill>
                  <a:srgbClr val="6AA84F"/>
                </a:solidFill>
              </a:rPr>
              <a:t>R$200 a R$300</a:t>
            </a:r>
            <a:endParaRPr sz="18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Profissional: </a:t>
            </a:r>
            <a:r>
              <a:rPr lang="pt-BR" sz="1800" b="1">
                <a:solidFill>
                  <a:srgbClr val="CC0000"/>
                </a:solidFill>
              </a:rPr>
              <a:t>R$100 a R$150</a:t>
            </a:r>
            <a:r>
              <a:rPr lang="pt-BR" sz="1800" b="1"/>
              <a:t>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Lucro: </a:t>
            </a:r>
            <a:r>
              <a:rPr lang="pt-BR" sz="1800" b="1">
                <a:solidFill>
                  <a:srgbClr val="6AA84F"/>
                </a:solidFill>
              </a:rPr>
              <a:t>R$50 a R$150</a:t>
            </a:r>
            <a:r>
              <a:rPr lang="pt-BR" sz="1800" b="1"/>
              <a:t>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292875" y="2481250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Na região Leste 4 - 117 escolas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Apresentações: </a:t>
            </a:r>
            <a:r>
              <a:rPr lang="pt-BR" sz="1800" b="1">
                <a:solidFill>
                  <a:srgbClr val="6AA84F"/>
                </a:solidFill>
              </a:rPr>
              <a:t>R$23.400,00 a R$35.100,00</a:t>
            </a:r>
            <a:endParaRPr sz="18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Profissionais: </a:t>
            </a:r>
            <a:r>
              <a:rPr lang="pt-BR" sz="1800" b="1">
                <a:solidFill>
                  <a:srgbClr val="CC0000"/>
                </a:solidFill>
              </a:rPr>
              <a:t>R$11.700,00 a R$17.550,00</a:t>
            </a:r>
            <a:endParaRPr sz="18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Marketing: </a:t>
            </a:r>
            <a:r>
              <a:rPr lang="pt-BR" sz="1800" b="1">
                <a:solidFill>
                  <a:srgbClr val="CC0000"/>
                </a:solidFill>
              </a:rPr>
              <a:t>R$200</a:t>
            </a:r>
            <a:endParaRPr sz="18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Lucro: </a:t>
            </a:r>
            <a:r>
              <a:rPr lang="pt-BR" sz="1800" b="1">
                <a:solidFill>
                  <a:srgbClr val="6AA84F"/>
                </a:solidFill>
              </a:rPr>
              <a:t>R$ 5.650,00 a 17.350,00</a:t>
            </a:r>
            <a:endParaRPr sz="1800" b="1">
              <a:solidFill>
                <a:srgbClr val="6AA84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Microsoft Office PowerPoint</Application>
  <PresentationFormat>Apresentação na tela (16:9)</PresentationFormat>
  <Paragraphs>98</Paragraphs>
  <Slides>19</Slides>
  <Notes>19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Simple Light</vt:lpstr>
      <vt:lpstr>Ajudaremos a decidir, a descobrir como é.</vt:lpstr>
      <vt:lpstr>Dor</vt:lpstr>
      <vt:lpstr>Dados de felicidade e sucesso</vt:lpstr>
      <vt:lpstr>Solução </vt:lpstr>
      <vt:lpstr>Dados de adolescentes que atingiremos </vt:lpstr>
      <vt:lpstr>Slide 6</vt:lpstr>
      <vt:lpstr>Inspiração </vt:lpstr>
      <vt:lpstr>Público Alvo </vt:lpstr>
      <vt:lpstr>Plano de custo mensal</vt:lpstr>
      <vt:lpstr>Slide 10</vt:lpstr>
      <vt:lpstr> Teste de fumaça</vt:lpstr>
      <vt:lpstr>Concorrente </vt:lpstr>
      <vt:lpstr>Diferencial </vt:lpstr>
      <vt:lpstr>Contato</vt:lpstr>
      <vt:lpstr>Slide 15</vt:lpstr>
      <vt:lpstr>Site</vt:lpstr>
      <vt:lpstr>Simulação de venda </vt:lpstr>
      <vt:lpstr>Equipe</vt:lpstr>
      <vt:lpstr>Redes sociais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Ajudaremos a decidir, a descobrir como é.</dc:title>
  <cp:lastModifiedBy>Robson</cp:lastModifiedBy>
  <cp:revision>1</cp:revision>
  <dcterms:modified xsi:type="dcterms:W3CDTF">2018-11-12T17:28:57Z</dcterms:modified>
</cp:coreProperties>
</file>